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1" r:id="rId2"/>
    <p:sldId id="302" r:id="rId3"/>
    <p:sldId id="312" r:id="rId4"/>
    <p:sldId id="314" r:id="rId5"/>
    <p:sldId id="315" r:id="rId6"/>
    <p:sldId id="317" r:id="rId7"/>
    <p:sldId id="320" r:id="rId8"/>
    <p:sldId id="319" r:id="rId9"/>
    <p:sldId id="321" r:id="rId10"/>
    <p:sldId id="324" r:id="rId11"/>
    <p:sldId id="322" r:id="rId12"/>
    <p:sldId id="323" r:id="rId13"/>
    <p:sldId id="32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73" autoAdjust="0"/>
    <p:restoredTop sz="88766" autoAdjust="0"/>
  </p:normalViewPr>
  <p:slideViewPr>
    <p:cSldViewPr>
      <p:cViewPr varScale="1">
        <p:scale>
          <a:sx n="71" d="100"/>
          <a:sy n="71" d="100"/>
        </p:scale>
        <p:origin x="-13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CF4B9-A338-40E7-BFDA-627F995249AA}" type="datetimeFigureOut">
              <a:rPr lang="ru-RU" smtClean="0"/>
              <a:pPr/>
              <a:t>14.09.2022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EB7C7-B433-4BB2-B453-047DFCB185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EB7C7-B433-4BB2-B453-047DFCB1858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56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FBAC4-AFF7-4843-B219-0EFEA2B3E2E0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5963-E4B0-4939-B7E9-27B0547BC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E4CC7-4A3E-4618-B45F-08F2140869BE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E5E75-B44E-474A-8CF8-934A10A69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B8BAE-AB01-4786-9812-C1A7C4AE23EC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6335A-5797-4623-AC9F-2813AA321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109BD-4FD4-4999-8721-D418B9B4F8E5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439CE-71F2-4550-B791-936E7564B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6A98B-3B01-416E-882C-6FEC723605DE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5ACCB-4156-437A-820D-BFF91D454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0D807-D394-4029-9801-675B75C4A75C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6F784-4090-4863-976D-C45C094FC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A1305-2129-45B2-ADA2-7B75BBCDC6EF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7FFE-FF61-4FB3-9328-567CBF3AB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43306-2300-432A-8141-ADBB0BCF4B07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EB5F-4276-4B58-82F1-14D6AF253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71190-18F1-4111-9BD7-2EAFB9F74D8B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3FADA-994D-4E12-86B1-D96D976D5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4F0E1-94E9-41E7-BBCE-D8E7B22102DD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24C10-6407-46D0-B1AF-7EE141022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2013-BCDF-4E76-A1A6-A1092FFE5344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9389E-0533-447B-A76C-4021B587B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6059B6-A5F5-4D38-B823-D8D1185619FE}" type="datetimeFigureOut">
              <a:rPr lang="ru-RU"/>
              <a:pPr>
                <a:defRPr/>
              </a:pPr>
              <a:t>14.09.2022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F9696D-B85E-4AEF-89E4-9906A70D2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DC1FB5-A6A4-4C34-A413-74FC64293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29C7E34-CDC9-4D8E-A0DE-BEEEE2A69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524" y="188640"/>
            <a:ext cx="8676964" cy="63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4028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935834-D09E-4AFE-BB51-2B2DB925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B65C4C8-3C41-4B53-A747-0AC3D85A2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3999" cy="306896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6C95226-CABD-4B7E-9AE0-1E231CB2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1758" y="4149080"/>
            <a:ext cx="4572000" cy="25717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4C53C19-A37D-4B0E-9861-46568A0603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242" y="3212976"/>
            <a:ext cx="4402832" cy="23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9057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035467-4A5A-4F04-8EFA-779C08F49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 О ВАЖНОМ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3BE0AD8-C389-46A4-B84C-5C250DAE8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052736"/>
            <a:ext cx="3600400" cy="2016224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6B95381-3487-4974-BB26-33DF1E848E1C}"/>
              </a:ext>
            </a:extLst>
          </p:cNvPr>
          <p:cNvSpPr/>
          <p:nvPr/>
        </p:nvSpPr>
        <p:spPr>
          <a:xfrm>
            <a:off x="179512" y="1052736"/>
            <a:ext cx="896448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ВНЕУРОЧНЫХ ЗАНЯТИЙ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ВЫПОЛНЯЮТ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ЗАДАНИЯ</a:t>
            </a:r>
          </a:p>
          <a:p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1-2, 3-4 классы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задание: Совместно с родителями сделайте фотографии или рисунки для нашей выставки «Удивительный мир родной  природы». Выберите сюжеты, которые вас удивили.</a:t>
            </a:r>
          </a:p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5-7, 8-9 классы. 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задание (одно по выбору): Напишите письмо человеку, который является для вас героем. На каком основании вы сделали свой выбор? </a:t>
            </a:r>
          </a:p>
          <a:p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10-11 классы. СПО</a:t>
            </a:r>
          </a:p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задание (одно по выбору):  Спросите родителей, в каких важных исторических событиях, упоминаемых на сегодняшнем уроке, принимали участие члены вашей семьи. Подготовьте небольшое сообщение об этом</a:t>
            </a:r>
          </a:p>
        </p:txBody>
      </p:sp>
    </p:spTree>
    <p:extLst>
      <p:ext uri="{BB962C8B-B14F-4D97-AF65-F5344CB8AC3E}">
        <p14:creationId xmlns:p14="http://schemas.microsoft.com/office/powerpoint/2010/main" xmlns="" val="1035336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16F71E-B9B7-4D2E-9428-E9315497E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РАЗГОВОРЫ О ВАЖНОМ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FE4030-DDE3-42E1-8D76-B42DF275F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для организации цикла еженедельных занятий, включающие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занятия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его  проведению,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визуальный контент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разработаны на федеральном уровне для обучающихся 1-2, 3-4, 5-7, 8-9, 10-11 классов и  размещены на  сайте ФГБНУ «Институт стратегии развития образования РАО»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(https://razgovor.edsoo.ru/) </a:t>
            </a:r>
          </a:p>
          <a:p>
            <a:pPr marL="0" lvl="0" indent="0" algn="just">
              <a:buNone/>
            </a:pP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«Цикл внеурочных занятий «Разговоры о важном».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7802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6D9B20-0A70-45C1-9508-A04E9CC9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61E824B-549C-450E-9142-41D35D5E7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78790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380D64-57A7-4DCF-9E25-685A59C7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2361791"/>
          </a:xfrm>
        </p:spPr>
        <p:txBody>
          <a:bodyPr/>
          <a:lstStyle/>
          <a:p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«То, какой должна быть современная школа: её инфраструктура, оснащение, уровень обучения и воспитания, организация внешкольного образования, кружков, спортивных секций, – всё это важно. Здесь важен не только труд учителя, но и участие самих учеников и, безусловно, родителей. Потому что только общие дела могут создать школу, в которой интересно учиться, которая притягательна своими возможностями в раскрытии таланта ребят, в подготовке их ко взрослой жизни»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В. В. Путин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6975FC2-1E17-4BDC-8C04-6627D4B19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2492896"/>
            <a:ext cx="4114799" cy="40904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D62CE0-5D99-4310-AF74-2119A3477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492895"/>
            <a:ext cx="3384376" cy="406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355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E0FD3B-2ADC-4FA5-AB89-1B103E29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354163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новом учебном году в соответствии с федеральными рекомендациями в школах будет продолжена традиция поднятия флага России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Республики Крым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B52EF8A-A200-4063-90E2-D8E5009A8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0704" y="1708936"/>
            <a:ext cx="4355650" cy="285066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42D1ACD-C2A7-46B7-A87B-488565CD7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3645024"/>
            <a:ext cx="4089183" cy="294913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0F5463B-7864-4CEB-81B2-9ABD2D57C930}"/>
              </a:ext>
            </a:extLst>
          </p:cNvPr>
          <p:cNvSpPr/>
          <p:nvPr/>
        </p:nvSpPr>
        <p:spPr>
          <a:xfrm>
            <a:off x="107504" y="1708936"/>
            <a:ext cx="423319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от 15.04.2022 № СК-295/06 «Об использовании государственных символов Российской Федерации»</a:t>
            </a:r>
          </a:p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8783F3A-D3C1-4B9A-A92C-76FF47992D84}"/>
              </a:ext>
            </a:extLst>
          </p:cNvPr>
          <p:cNvSpPr/>
          <p:nvPr/>
        </p:nvSpPr>
        <p:spPr>
          <a:xfrm>
            <a:off x="4536830" y="4559598"/>
            <a:ext cx="43556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 от 1706.2022 № АБ-1611/06 «О направлении Стандарта церемониала»</a:t>
            </a:r>
          </a:p>
        </p:txBody>
      </p:sp>
    </p:spTree>
    <p:extLst>
      <p:ext uri="{BB962C8B-B14F-4D97-AF65-F5344CB8AC3E}">
        <p14:creationId xmlns:p14="http://schemas.microsoft.com/office/powerpoint/2010/main" xmlns="" val="397973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1E651F-B137-4621-8431-8F7707CB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0CABCBC-5758-4795-B21F-BA91CA42F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8640"/>
            <a:ext cx="9143999" cy="122899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006A7E-7E14-4013-B508-575B15142A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503636"/>
            <a:ext cx="3901583" cy="16215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AD083F0-AE5A-4F53-B623-C587B3F996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09" y="1417639"/>
            <a:ext cx="3447191" cy="18266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0322911-ABC8-4173-871E-5B0FA87786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6424" y="3982405"/>
            <a:ext cx="3901583" cy="23130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811DE43-E115-4322-B87F-23F90C5074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692947"/>
            <a:ext cx="3970784" cy="183395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04A79FF-4583-4252-8437-E559F8288B72}"/>
              </a:ext>
            </a:extLst>
          </p:cNvPr>
          <p:cNvSpPr/>
          <p:nvPr/>
        </p:nvSpPr>
        <p:spPr>
          <a:xfrm>
            <a:off x="671821" y="3287605"/>
            <a:ext cx="3541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собираем единомышленников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AB7ED1E-5B01-43EC-B041-929B8E614E8E}"/>
              </a:ext>
            </a:extLst>
          </p:cNvPr>
          <p:cNvSpPr/>
          <p:nvPr/>
        </p:nvSpPr>
        <p:spPr>
          <a:xfrm>
            <a:off x="448003" y="5526904"/>
            <a:ext cx="45537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стремимся не к количеству проведенных мероприятий, а к организованным видам совместной деятельности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F086526-D78C-4A58-BBB5-8E8802484F2F}"/>
              </a:ext>
            </a:extLst>
          </p:cNvPr>
          <p:cNvSpPr/>
          <p:nvPr/>
        </p:nvSpPr>
        <p:spPr>
          <a:xfrm>
            <a:off x="4590219" y="3038436"/>
            <a:ext cx="45537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 рабочую программу воспитания через ресурсы урока, классного руководства, внеурочной деятельности, социокультурной среды</a:t>
            </a:r>
          </a:p>
        </p:txBody>
      </p:sp>
    </p:spTree>
    <p:extLst>
      <p:ext uri="{BB962C8B-B14F-4D97-AF65-F5344CB8AC3E}">
        <p14:creationId xmlns:p14="http://schemas.microsoft.com/office/powerpoint/2010/main" xmlns="" val="2519129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A6EC22-2309-49AF-BA16-6559EBB1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B8B727-749D-40E8-A201-D3533005E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9036496" cy="470852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от 05.07.2022 № АВ-12290/03 «О направлении методических рекомендаций по организации внеурочной деятельности»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2C29856-C572-48A3-A3E2-58DFB07B41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9765" y="3429000"/>
            <a:ext cx="4200146" cy="25435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44AEEF8-28B7-41E7-9BA6-44F4DFBE06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449" y="2735813"/>
            <a:ext cx="2957397" cy="15980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C3E779B-9CD8-427C-848A-ED138E3EC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74638"/>
            <a:ext cx="8579296" cy="1143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C65499C-B52F-4563-8D9C-7A39FFB724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0730" y="4817095"/>
            <a:ext cx="2849893" cy="18685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F8E8573-A174-441C-B932-A93E4DA9A2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8475" y="2699557"/>
            <a:ext cx="3378021" cy="187974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03E7204-2AA1-4B9C-B923-BC0F1E281B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747175"/>
            <a:ext cx="2957397" cy="197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608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0A9300-C3EE-452B-89EB-1FE4861E0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-</a:t>
            </a:r>
            <a:b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75E807-7875-4073-9139-8FA3F7E65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деятельность, направленная на достижение планируемых результатов освоения основной образовательной программы (личностных, метапредметных и предметных), осуществляемая в формах, отличных от урочной</a:t>
            </a:r>
          </a:p>
          <a:p>
            <a:pPr algn="just">
              <a:spcBef>
                <a:spcPts val="0"/>
              </a:spcBef>
            </a:pP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неотъемлемой и обязательной частью основной образовательной программы</a:t>
            </a:r>
          </a:p>
          <a:p>
            <a:pPr algn="just">
              <a:spcBef>
                <a:spcPts val="0"/>
              </a:spcBef>
            </a:pP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часов на внеурочную деятельность: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 общее образование –до 1320 часов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общее образование –до 1750 часов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общее образование –до 700 часов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3033368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F706BC-F257-4373-814C-34B920174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 О ВАЖНОМ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 ВНЕУРОЧНЫХ ЗАНЯТИЙ</a:t>
            </a:r>
            <a:b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УЧЕБНЫЙ ГОД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 – 5 сентября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E4BF587-3F92-41A0-8CE7-B78F34B52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67336"/>
            <a:ext cx="4942384" cy="3738704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F8754F7-22D7-41DD-A9DB-0B07CBE8E50D}"/>
              </a:ext>
            </a:extLst>
          </p:cNvPr>
          <p:cNvSpPr/>
          <p:nvPr/>
        </p:nvSpPr>
        <p:spPr>
          <a:xfrm>
            <a:off x="4788024" y="2967335"/>
            <a:ext cx="44644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от 17.06.2022 №03-871</a:t>
            </a:r>
          </a:p>
          <a:p>
            <a:pPr algn="ctr"/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организации занятий «Разговоры о важном»</a:t>
            </a:r>
          </a:p>
        </p:txBody>
      </p:sp>
    </p:spTree>
    <p:extLst>
      <p:ext uri="{BB962C8B-B14F-4D97-AF65-F5344CB8AC3E}">
        <p14:creationId xmlns:p14="http://schemas.microsoft.com/office/powerpoint/2010/main" xmlns="" val="82160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183C99-530A-42AB-9903-ED5644637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116632"/>
            <a:ext cx="8784973" cy="1300034"/>
          </a:xfrm>
        </p:spPr>
        <p:txBody>
          <a:bodyPr/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 О ВАЖНОМ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КЛАССНЫХ ЧАСА В ГОД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РАЗ В НЕДЕЛЮ ПЕРВЫМ УРОКОМ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ПОНЕДЕЛЬНИКАМ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621542E-AE04-4EEF-A87B-CF057A968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628800"/>
            <a:ext cx="3456383" cy="424847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5FFBA0D-E382-4302-9827-1FCBD5FDF458}"/>
              </a:ext>
            </a:extLst>
          </p:cNvPr>
          <p:cNvSpPr/>
          <p:nvPr/>
        </p:nvSpPr>
        <p:spPr>
          <a:xfrm>
            <a:off x="3613458" y="1772816"/>
            <a:ext cx="55305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час внеурочной деятельности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И СОДЕРЖАНИЕ КЛАССНЫХ ЧАСОВ РАЗРАБАТЫВАЮТСЯ НА ФЕДЕРАЛЬНОМ УРОВНЕ:</a:t>
            </a:r>
          </a:p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СЦЕНАРИЕВ КЛАССНЫХ ЧАСОВ</a:t>
            </a:r>
          </a:p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 КЛАССЫ</a:t>
            </a:r>
          </a:p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КЛАССЫ</a:t>
            </a:r>
          </a:p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КЛАССЫ</a:t>
            </a:r>
          </a:p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7-9 КЛАССЫ</a:t>
            </a:r>
          </a:p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10-11 КЛАССЫ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ВИЗУАЛИЗИРОВАННЫЙ КОНТЕНТ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ИНТЕРАКТИВНЫЕ ЗАДАНИЯ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088B41E-059B-46F3-97CB-329D1C118285}"/>
              </a:ext>
            </a:extLst>
          </p:cNvPr>
          <p:cNvSpPr/>
          <p:nvPr/>
        </p:nvSpPr>
        <p:spPr>
          <a:xfrm>
            <a:off x="395536" y="583546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ПРОВЕДЕНИЕ КЛАССНЫХ ЧАСОВ – КЛАСCНЫЙ РУКОВОДИТЕЛЬ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DA63E63-4DAE-4C72-AA0E-886846A0C6DF}"/>
              </a:ext>
            </a:extLst>
          </p:cNvPr>
          <p:cNvSpPr/>
          <p:nvPr/>
        </p:nvSpPr>
        <p:spPr>
          <a:xfrm>
            <a:off x="3613458" y="1047334"/>
            <a:ext cx="5351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65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431912-2795-4B6E-A993-8C192238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ВНЕУРОЧНЫХ ЗАНЯТИЙ РАЗГОВОРЫ О ВАЖНОМ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609F3898-A44E-4B00-A009-AB66CA40F8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4756383"/>
              </p:ext>
            </p:extLst>
          </p:nvPr>
        </p:nvGraphicFramePr>
        <p:xfrm>
          <a:off x="0" y="980728"/>
          <a:ext cx="9144000" cy="722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976">
                  <a:extLst>
                    <a:ext uri="{9D8B030D-6E8A-4147-A177-3AD203B41FA5}">
                      <a16:colId xmlns:a16="http://schemas.microsoft.com/office/drawing/2014/main" xmlns="" val="3068857573"/>
                    </a:ext>
                  </a:extLst>
                </a:gridCol>
                <a:gridCol w="4788024">
                  <a:extLst>
                    <a:ext uri="{9D8B030D-6E8A-4147-A177-3AD203B41FA5}">
                      <a16:colId xmlns:a16="http://schemas.microsoft.com/office/drawing/2014/main" xmlns="" val="1371079574"/>
                    </a:ext>
                  </a:extLst>
                </a:gridCol>
              </a:tblGrid>
              <a:tr h="6408712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День знаний </a:t>
                      </a:r>
                    </a:p>
                    <a:p>
                      <a:r>
                        <a:rPr lang="ru-RU" dirty="0"/>
                        <a:t>•Наша страна – Россия</a:t>
                      </a:r>
                    </a:p>
                    <a:p>
                      <a:r>
                        <a:rPr lang="ru-RU" dirty="0"/>
                        <a:t>•165 лет со дня рождения К.Э. Циолковского</a:t>
                      </a:r>
                    </a:p>
                    <a:p>
                      <a:r>
                        <a:rPr lang="ru-RU" dirty="0"/>
                        <a:t>•День музыки</a:t>
                      </a:r>
                    </a:p>
                    <a:p>
                      <a:r>
                        <a:rPr lang="ru-RU" dirty="0"/>
                        <a:t>•День пожилого человека</a:t>
                      </a:r>
                    </a:p>
                    <a:p>
                      <a:r>
                        <a:rPr lang="ru-RU" dirty="0"/>
                        <a:t>•День учителя</a:t>
                      </a:r>
                    </a:p>
                    <a:p>
                      <a:r>
                        <a:rPr lang="ru-RU" dirty="0"/>
                        <a:t>•День отца</a:t>
                      </a:r>
                    </a:p>
                    <a:p>
                      <a:r>
                        <a:rPr lang="ru-RU" dirty="0"/>
                        <a:t>•Традиционные семейные ценности</a:t>
                      </a:r>
                    </a:p>
                    <a:p>
                      <a:r>
                        <a:rPr lang="ru-RU" dirty="0"/>
                        <a:t>•День народного единства</a:t>
                      </a:r>
                    </a:p>
                    <a:p>
                      <a:r>
                        <a:rPr lang="ru-RU" dirty="0"/>
                        <a:t>•Мы разные, мы вместе</a:t>
                      </a:r>
                    </a:p>
                    <a:p>
                      <a:r>
                        <a:rPr lang="ru-RU" dirty="0"/>
                        <a:t>•День матери</a:t>
                      </a:r>
                    </a:p>
                    <a:p>
                      <a:r>
                        <a:rPr lang="ru-RU" dirty="0"/>
                        <a:t>•Символы России</a:t>
                      </a:r>
                    </a:p>
                    <a:p>
                      <a:r>
                        <a:rPr lang="ru-RU" dirty="0"/>
                        <a:t>•Волонтеры</a:t>
                      </a:r>
                    </a:p>
                    <a:p>
                      <a:r>
                        <a:rPr lang="ru-RU" dirty="0"/>
                        <a:t>•День Героев Отечества </a:t>
                      </a:r>
                    </a:p>
                    <a:p>
                      <a:r>
                        <a:rPr lang="ru-RU" dirty="0"/>
                        <a:t>•День Конституции</a:t>
                      </a:r>
                    </a:p>
                    <a:p>
                      <a:r>
                        <a:rPr lang="ru-RU" dirty="0"/>
                        <a:t>•Тема нового года. Семейные праздники и мечты</a:t>
                      </a:r>
                    </a:p>
                    <a:p>
                      <a:r>
                        <a:rPr lang="ru-RU" dirty="0"/>
                        <a:t>•Рождество</a:t>
                      </a:r>
                    </a:p>
                    <a:p>
                      <a:r>
                        <a:rPr lang="ru-RU" dirty="0"/>
                        <a:t>•Цифровая безопасность и гигиена школьника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•День снятия блокады Ленинграда</a:t>
                      </a:r>
                    </a:p>
                    <a:p>
                      <a:r>
                        <a:rPr lang="ru-RU" dirty="0"/>
                        <a:t>•160 лет со дня рождения К.С. Станиславского</a:t>
                      </a:r>
                    </a:p>
                    <a:p>
                      <a:r>
                        <a:rPr lang="ru-RU" dirty="0"/>
                        <a:t>•День российской науки</a:t>
                      </a:r>
                    </a:p>
                    <a:p>
                      <a:r>
                        <a:rPr lang="ru-RU" dirty="0"/>
                        <a:t>•Россия и мир</a:t>
                      </a:r>
                    </a:p>
                    <a:p>
                      <a:r>
                        <a:rPr lang="ru-RU" dirty="0"/>
                        <a:t>•День защитника Отечества</a:t>
                      </a:r>
                    </a:p>
                    <a:p>
                      <a:r>
                        <a:rPr lang="ru-RU" dirty="0"/>
                        <a:t>•Забота о каждом</a:t>
                      </a:r>
                    </a:p>
                    <a:p>
                      <a:r>
                        <a:rPr lang="ru-RU" dirty="0"/>
                        <a:t>•Международный женский день</a:t>
                      </a:r>
                    </a:p>
                    <a:p>
                      <a:r>
                        <a:rPr lang="ru-RU" dirty="0"/>
                        <a:t>•110 лет со дня рождения советского писателя и поэта, автора </a:t>
                      </a:r>
                    </a:p>
                    <a:p>
                      <a:r>
                        <a:rPr lang="ru-RU" dirty="0"/>
                        <a:t>слов гимнов РФ и СССР С.В. Михалкова</a:t>
                      </a:r>
                    </a:p>
                    <a:p>
                      <a:r>
                        <a:rPr lang="ru-RU" dirty="0"/>
                        <a:t>•День воссоединения Крыма с Россией</a:t>
                      </a:r>
                    </a:p>
                    <a:p>
                      <a:r>
                        <a:rPr lang="ru-RU" dirty="0"/>
                        <a:t>•Всемирный день театра</a:t>
                      </a:r>
                    </a:p>
                    <a:p>
                      <a:r>
                        <a:rPr lang="ru-RU" dirty="0"/>
                        <a:t>•День космонавтики. Мы – первые!</a:t>
                      </a:r>
                    </a:p>
                    <a:p>
                      <a:r>
                        <a:rPr lang="ru-RU" dirty="0"/>
                        <a:t>•Память о геноциде советского народа нацистами и их </a:t>
                      </a:r>
                    </a:p>
                    <a:p>
                      <a:r>
                        <a:rPr lang="ru-RU" dirty="0"/>
                        <a:t>пособниками</a:t>
                      </a:r>
                    </a:p>
                    <a:p>
                      <a:r>
                        <a:rPr lang="ru-RU" dirty="0"/>
                        <a:t>•День Земли</a:t>
                      </a:r>
                    </a:p>
                    <a:p>
                      <a:r>
                        <a:rPr lang="ru-RU" dirty="0"/>
                        <a:t>•День Труда</a:t>
                      </a:r>
                    </a:p>
                    <a:p>
                      <a:r>
                        <a:rPr lang="ru-RU" dirty="0"/>
                        <a:t>•День Победы. Бессмертный полк</a:t>
                      </a:r>
                    </a:p>
                    <a:p>
                      <a:r>
                        <a:rPr lang="ru-RU" dirty="0"/>
                        <a:t>•День детских общественных организаций</a:t>
                      </a:r>
                    </a:p>
                    <a:p>
                      <a:r>
                        <a:rPr lang="ru-RU" dirty="0"/>
                        <a:t>•"Россия-страна возможностей"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5809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2278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2.1.5 Деят.кл.рук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2.1.5 Деят.кл.рук</Template>
  <TotalTime>1527</TotalTime>
  <Words>653</Words>
  <Application>Microsoft Office PowerPoint</Application>
  <PresentationFormat>Экран (4:3)</PresentationFormat>
  <Paragraphs>99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2.1.5 Деят.кл.рук</vt:lpstr>
      <vt:lpstr>Слайд 1</vt:lpstr>
      <vt:lpstr>«То, какой должна быть современная школа: её инфраструктура, оснащение, уровень обучения и воспитания, организация внешкольного образования, кружков, спортивных секций, – всё это важно. Здесь важен не только труд учителя, но и участие самих учеников и, безусловно, родителей. Потому что только общие дела могут создать школу, в которой интересно учиться, которая притягательна своими возможностями в раскрытии таланта ребят, в подготовке их ко взрослой жизни»  В. В. Путин</vt:lpstr>
      <vt:lpstr>В новом учебном году в соответствии с федеральными рекомендациями в школах будет продолжена традиция поднятия флага России  и Республики Крым</vt:lpstr>
      <vt:lpstr>Слайд 4</vt:lpstr>
      <vt:lpstr> </vt:lpstr>
      <vt:lpstr> ВНЕУРОЧНАЯ ДЕЯТЕЛЬНОСТЬ - </vt:lpstr>
      <vt:lpstr> РАЗГОВОРЫ О ВАЖНОМ ЦИКЛ ВНЕУРОЧНЫХ ЗАНЯТИЙ 2022-2023 УЧЕБНЫЙ ГОД старт – 5 сентября  </vt:lpstr>
      <vt:lpstr> РАЗГОВОРЫ О ВАЖНОМ 34 КЛАССНЫХ ЧАСА В ГОД 1 РАЗ В НЕДЕЛЮ ПЕРВЫМ УРОКОМ  ПО ПОНЕДЕЛЬНИКАМ </vt:lpstr>
      <vt:lpstr>  ТЕМАТИКА ВНЕУРОЧНЫХ ЗАНЯТИЙ РАЗГОВОРЫ О ВАЖНОМ  </vt:lpstr>
      <vt:lpstr>Слайд 10</vt:lpstr>
      <vt:lpstr>РАЗГОВОРЫ О ВАЖНОМ</vt:lpstr>
      <vt:lpstr>Методическое сопровождение РАЗГОВОРЫ О ВАЖНОМ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СТРАТЕГИЧЕСКИЕ ОРИЕНТИРЫ  И ПРИОРИТЕТЫ ДЕЯТЕЛЬНОСТИ КЛАССНОГО РУКОВОДИТЕЛЯ</dc:title>
  <dc:creator>Пользователь</dc:creator>
  <cp:lastModifiedBy>Сервер Гафаров</cp:lastModifiedBy>
  <cp:revision>172</cp:revision>
  <dcterms:created xsi:type="dcterms:W3CDTF">2020-09-09T13:37:34Z</dcterms:created>
  <dcterms:modified xsi:type="dcterms:W3CDTF">2022-09-14T09:11:32Z</dcterms:modified>
</cp:coreProperties>
</file>